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21" r:id="rId3"/>
    <p:sldId id="346" r:id="rId4"/>
    <p:sldId id="395" r:id="rId5"/>
    <p:sldId id="374" r:id="rId6"/>
    <p:sldId id="376" r:id="rId7"/>
    <p:sldId id="377" r:id="rId8"/>
    <p:sldId id="378" r:id="rId9"/>
    <p:sldId id="391" r:id="rId10"/>
    <p:sldId id="392" r:id="rId11"/>
    <p:sldId id="387" r:id="rId12"/>
    <p:sldId id="388" r:id="rId13"/>
    <p:sldId id="393" r:id="rId14"/>
    <p:sldId id="394" r:id="rId15"/>
    <p:sldId id="383" r:id="rId16"/>
    <p:sldId id="384" r:id="rId17"/>
    <p:sldId id="379" r:id="rId18"/>
    <p:sldId id="380" r:id="rId19"/>
    <p:sldId id="385" r:id="rId20"/>
    <p:sldId id="386" r:id="rId21"/>
    <p:sldId id="381" r:id="rId22"/>
    <p:sldId id="382" r:id="rId23"/>
    <p:sldId id="414" r:id="rId24"/>
    <p:sldId id="415" r:id="rId25"/>
    <p:sldId id="399" r:id="rId26"/>
    <p:sldId id="400" r:id="rId27"/>
    <p:sldId id="397" r:id="rId28"/>
    <p:sldId id="398" r:id="rId29"/>
    <p:sldId id="402" r:id="rId30"/>
    <p:sldId id="403" r:id="rId31"/>
    <p:sldId id="373" r:id="rId32"/>
    <p:sldId id="396" r:id="rId33"/>
    <p:sldId id="401" r:id="rId34"/>
  </p:sldIdLst>
  <p:sldSz cx="12192000" cy="6858000"/>
  <p:notesSz cx="6858000" cy="9144000"/>
  <p:embeddedFontLst>
    <p:embeddedFont>
      <p:font typeface="OpenDyslexicAlta" panose="00000500000000000000" pitchFamily="2" charset="0"/>
      <p:regular r:id="rId37"/>
      <p:bold r:id="rId38"/>
      <p:italic r:id="rId39"/>
      <p:boldItalic r:id="rId40"/>
    </p:embeddedFont>
    <p:embeddedFont>
      <p:font typeface="Muli" panose="020B0604020202020204" charset="0"/>
      <p:regular r:id="rId41"/>
      <p:bold r:id="rId42"/>
      <p:italic r:id="rId43"/>
      <p:boldItalic r:id="rId44"/>
    </p:embeddedFont>
    <p:embeddedFont>
      <p:font typeface="Cambria Math" panose="02040503050406030204" pitchFamily="18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Lato Light" panose="020F0302020204030203" pitchFamily="34" charset="0"/>
      <p:regular r:id="rId50"/>
    </p:embeddedFont>
    <p:embeddedFont>
      <p:font typeface="Lato" panose="020F0502020204030203" pitchFamily="34" charset="0"/>
      <p:regular r:id="rId51"/>
      <p:bold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209CEE"/>
    <a:srgbClr val="23D160"/>
    <a:srgbClr val="3273DC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7" autoAdjust="0"/>
    <p:restoredTop sz="90093" autoAdjust="0"/>
  </p:normalViewPr>
  <p:slideViewPr>
    <p:cSldViewPr snapToGrid="0" snapToObjects="1">
      <p:cViewPr varScale="1">
        <p:scale>
          <a:sx n="70" d="100"/>
          <a:sy n="70" d="100"/>
        </p:scale>
        <p:origin x="-564" y="-198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087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816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32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308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843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785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5216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5809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594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071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218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7593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420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7504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348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9507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06858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456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0924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6739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76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2314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414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313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749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260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287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515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50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tiff"/><Relationship Id="rId4" Type="http://schemas.openxmlformats.org/officeDocument/2006/relationships/image" Target="../media/image19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1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1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Stage </a:t>
            </a:r>
            <a:r>
              <a:rPr lang="en-GB" dirty="0"/>
              <a:t>1 </a:t>
            </a:r>
            <a:br>
              <a:rPr lang="en-GB" dirty="0"/>
            </a:br>
            <a:r>
              <a:rPr lang="en-GB" dirty="0"/>
              <a:t>Spring Block 3: Length and Height</a:t>
            </a:r>
          </a:p>
          <a:p>
            <a:r>
              <a:rPr lang="en-GB" dirty="0"/>
              <a:t>Lesson 3: To be able to measure length using standard units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3 – Length and Height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QXMXOGI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96DB2BAA-3B99-D64D-ACC7-44714FBE3A91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C3D8434-4752-164C-8CD3-D21EF5211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2103308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FDA9B57-89AC-E640-97DC-ACF4B6FE02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0548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7E84E61-1EF4-704B-A0FF-8CC0F0212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081ABA8-4729-B244-B44F-5F50FF2D174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3761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5AC88C5-A0C3-FD49-A2BB-1B7022052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2596789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2CC2A4-91B3-7447-9496-8BB5B53ADA8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409E937-228F-2B40-9428-221F765B14EB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165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413132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AB4D2568-DD47-6744-B668-459B86B93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081ABA8-4729-B244-B44F-5F50FF2D174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3856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7552953-A3B6-4749-A923-F3087041A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1624337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2CC2A4-91B3-7447-9496-8BB5B53ADA8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9F5D28F6-294B-894C-9419-3F4C526AD6ED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8385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268757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74860C3-63E8-1A4F-8024-2D183C946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FFE25F2-ED8E-5D4E-9D86-5BF795D48C23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1304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70B43B5-81B6-1A43-84B8-27DEEAA9B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3554733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C6F9AFA-C2F0-1147-BF71-5ABA54C33921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F4B591B0-DCD4-6E49-A324-B2006DEB7126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9266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2DF081C-295A-1B4F-8856-11D1798C4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E44366D-22B5-994F-8903-F7C82B50B0B5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59090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9A0CEB4-C1FD-F84E-9EBD-0462BD6C9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4512675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E9B858C-4A94-F74E-9B71-A216823ED117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B8BD1385-9F8B-1E4B-A850-5670F16B39BE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1715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13196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A5C6237-3B87-2B45-B743-7C67A5E15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988B91D-7A98-F346-B6CA-0A9CF0CEE7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0025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a using series of equal non-standard units, like cubes, hands and straws, to measure length and height using cm units, and </a:t>
            </a:r>
            <a:r>
              <a:rPr lang="en-GB" sz="2200" b="1" dirty="0"/>
              <a:t>measuring from zero on a ruler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a using series of equal non-standard units, like cubes, hands and straws, to measure length and height using cm units, and </a:t>
            </a:r>
            <a:r>
              <a:rPr lang="en-GB" sz="2200" b="1" dirty="0"/>
              <a:t>measuring from zero on a ruler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1 – Spring Block 3 – Length and Height – Lesson 3 – To be able to measure length using standard units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AFC5F76-9917-F444-8CC3-BAA5B7E9C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3061247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2C234E0-9E75-4442-BEED-D295CA976083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486859C6-968D-5C4A-8890-3BB0B57A5098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367748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24ADA2D-A5F2-4D42-B588-AD2281E9D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9689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23C14DE-9D15-7F43-A013-6EAEDACCF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4019189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FDA9B57-89AC-E640-97DC-ACF4B6FE02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D3DAC37E-56F6-2343-A564-0C21F14C63D2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5C8EC796-9161-FC42-9C80-738267B92F7A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388858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8774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1</a:t>
            </a:r>
          </a:p>
          <a:p>
            <a:pPr marL="0" indent="0">
              <a:buNone/>
            </a:pPr>
            <a:r>
              <a:rPr lang="en-GB" sz="2200" u="sng" dirty="0"/>
              <a:t>Part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different rulers and measuring from 0 cm, find and record: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length (and width) of three pieces of classroom equipment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length of three twigs or other natural objects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/>
              <a:t>Part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metre sticks, measure the height and arm span of other people in the class.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Keep a record in your book!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853864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8774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1</a:t>
            </a:r>
          </a:p>
          <a:p>
            <a:pPr marL="0" indent="0">
              <a:buNone/>
            </a:pPr>
            <a:r>
              <a:rPr lang="en-GB" sz="2200" u="sng" dirty="0"/>
              <a:t>Part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different rulers and measuring from 0 cm, find and record: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length (and width) of three pieces of classroom equipment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length of three twigs or other natural objects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u="sng" dirty="0"/>
              <a:t>Part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Using metre sticks, measure the height and arm span of other people in the class.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Keep a record in your book!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115809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="" xmlns:a16="http://schemas.microsoft.com/office/drawing/2014/main" id="{65D82F17-9FFD-CE4B-917F-D6CC8DB2EE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833757" y="2741272"/>
            <a:ext cx="5040086" cy="252004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5577F70-E0E9-814B-846B-6F0093FCA3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" y="3131122"/>
            <a:ext cx="5040086" cy="2520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838200" y="5101349"/>
            <a:ext cx="5040086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toy car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8764325-82BE-6547-8487-D6763D4D7E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50866" y="2347110"/>
            <a:ext cx="4640729" cy="46407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0EB629C-BB64-F948-8CBF-75F324074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4390" y="964314"/>
            <a:ext cx="5080000" cy="5080000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86609D20-D176-164F-8F82-067160D9D8F1}"/>
              </a:ext>
            </a:extLst>
          </p:cNvPr>
          <p:cNvSpPr/>
          <p:nvPr/>
        </p:nvSpPr>
        <p:spPr>
          <a:xfrm>
            <a:off x="5382228" y="1597206"/>
            <a:ext cx="539859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chocolate bar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</p:spTree>
    <p:extLst>
      <p:ext uri="{BB962C8B-B14F-4D97-AF65-F5344CB8AC3E}">
        <p14:creationId xmlns:p14="http://schemas.microsoft.com/office/powerpoint/2010/main" val="2298130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5577F70-E0E9-814B-846B-6F0093FCA3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199" y="3131122"/>
            <a:ext cx="5040086" cy="25200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0EB629C-BB64-F948-8CBF-75F324074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4390" y="964314"/>
            <a:ext cx="5080000" cy="5080000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="" xmlns:a16="http://schemas.microsoft.com/office/drawing/2014/main" id="{65D82F17-9FFD-CE4B-917F-D6CC8DB2EE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833757" y="2741272"/>
            <a:ext cx="5040086" cy="2520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Complete the sentences below.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838200" y="5101349"/>
            <a:ext cx="5040086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toy car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8764325-82BE-6547-8487-D6763D4D7E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50866" y="2347110"/>
            <a:ext cx="4640729" cy="4640729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="" xmlns:a16="http://schemas.microsoft.com/office/drawing/2014/main" id="{86609D20-D176-164F-8F82-067160D9D8F1}"/>
              </a:ext>
            </a:extLst>
          </p:cNvPr>
          <p:cNvSpPr/>
          <p:nvPr/>
        </p:nvSpPr>
        <p:spPr>
          <a:xfrm>
            <a:off x="5382228" y="1597206"/>
            <a:ext cx="539859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chocolate bar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</p:spTree>
    <p:extLst>
      <p:ext uri="{BB962C8B-B14F-4D97-AF65-F5344CB8AC3E}">
        <p14:creationId xmlns:p14="http://schemas.microsoft.com/office/powerpoint/2010/main" val="3270750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toy tower is the tallest?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838200" y="2888462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blue tower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8F6D870-C7EE-ED45-8CFD-C017CA5E0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122" y="1236905"/>
            <a:ext cx="5499260" cy="549926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6CE08CE1-0E9E-E745-A5E9-3C029BEDA627}"/>
              </a:ext>
            </a:extLst>
          </p:cNvPr>
          <p:cNvSpPr/>
          <p:nvPr/>
        </p:nvSpPr>
        <p:spPr>
          <a:xfrm>
            <a:off x="838200" y="3673711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pink tower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D1ECD44D-ACCF-F246-9851-F08183AEEEAC}"/>
              </a:ext>
            </a:extLst>
          </p:cNvPr>
          <p:cNvSpPr/>
          <p:nvPr/>
        </p:nvSpPr>
        <p:spPr>
          <a:xfrm>
            <a:off x="838200" y="4458960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______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tower is the shortest.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F6059F80-6AE3-3D4C-826C-DB1EE07B363D}"/>
              </a:ext>
            </a:extLst>
          </p:cNvPr>
          <p:cNvSpPr/>
          <p:nvPr/>
        </p:nvSpPr>
        <p:spPr>
          <a:xfrm>
            <a:off x="838200" y="5244209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______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tower is the tallest.</a:t>
            </a:r>
          </a:p>
        </p:txBody>
      </p:sp>
    </p:spTree>
    <p:extLst>
      <p:ext uri="{BB962C8B-B14F-4D97-AF65-F5344CB8AC3E}">
        <p14:creationId xmlns:p14="http://schemas.microsoft.com/office/powerpoint/2010/main" val="2703550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toy tower is the tallest?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838200" y="2888462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blue tower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8F6D870-C7EE-ED45-8CFD-C017CA5E0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122" y="1236905"/>
            <a:ext cx="5499260" cy="549926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6CE08CE1-0E9E-E745-A5E9-3C029BEDA627}"/>
              </a:ext>
            </a:extLst>
          </p:cNvPr>
          <p:cNvSpPr/>
          <p:nvPr/>
        </p:nvSpPr>
        <p:spPr>
          <a:xfrm>
            <a:off x="838200" y="3673711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pink tower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D1ECD44D-ACCF-F246-9851-F08183AEEEAC}"/>
              </a:ext>
            </a:extLst>
          </p:cNvPr>
          <p:cNvSpPr/>
          <p:nvPr/>
        </p:nvSpPr>
        <p:spPr>
          <a:xfrm>
            <a:off x="838200" y="4458960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blue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tower is the shortest.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F6059F80-6AE3-3D4C-826C-DB1EE07B363D}"/>
              </a:ext>
            </a:extLst>
          </p:cNvPr>
          <p:cNvSpPr/>
          <p:nvPr/>
        </p:nvSpPr>
        <p:spPr>
          <a:xfrm>
            <a:off x="838200" y="5244209"/>
            <a:ext cx="568992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</a:t>
            </a:r>
            <a:r>
              <a:rPr lang="en-US" sz="2400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pink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tower is the tallest.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90762ED-95E8-B241-90E9-DB2E46C736C0}"/>
              </a:ext>
            </a:extLst>
          </p:cNvPr>
          <p:cNvSpPr/>
          <p:nvPr/>
        </p:nvSpPr>
        <p:spPr>
          <a:xfrm rot="5400000">
            <a:off x="7399323" y="2181214"/>
            <a:ext cx="45719" cy="1368779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9863EED-7600-B144-90A4-0955BA87FDAC}"/>
              </a:ext>
            </a:extLst>
          </p:cNvPr>
          <p:cNvSpPr/>
          <p:nvPr/>
        </p:nvSpPr>
        <p:spPr>
          <a:xfrm rot="5400000">
            <a:off x="10225096" y="1339412"/>
            <a:ext cx="45719" cy="1368779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577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="" xmlns:a16="http://schemas.microsoft.com/office/drawing/2014/main" id="{3BC601B6-B605-C54E-9037-EE3E320EF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4210490"/>
            <a:ext cx="5040086" cy="2520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9431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Three friends are drawing rectangles.</a:t>
            </a:r>
            <a:br>
              <a:rPr lang="en-GB" sz="2200" dirty="0"/>
            </a:br>
            <a:r>
              <a:rPr lang="en-GB" sz="2200" dirty="0"/>
              <a:t>Ruth’s rectangle is 12 cm wide. </a:t>
            </a:r>
            <a:br>
              <a:rPr lang="en-GB" sz="2200" dirty="0"/>
            </a:br>
            <a:r>
              <a:rPr lang="en-GB" sz="2200" dirty="0"/>
              <a:t>Ahmed’s rectangle is 8 cm wide.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“My rectangle has a width that is greater than Ahmed’s rectangle, but not as long as Ruth’s rectangle.”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could the width of Jamal’s rectangle be in cm?  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583DA28C-62C0-144B-9F59-872AD5F4C0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2815531"/>
            <a:ext cx="5040086" cy="2520043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="" xmlns:a16="http://schemas.microsoft.com/office/drawing/2014/main" id="{60EA802C-CB14-8742-BC86-89F9903186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1420572"/>
            <a:ext cx="5040086" cy="25200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C505303F-E395-D344-A372-61FCE9234B95}"/>
              </a:ext>
            </a:extLst>
          </p:cNvPr>
          <p:cNvSpPr/>
          <p:nvPr/>
        </p:nvSpPr>
        <p:spPr>
          <a:xfrm>
            <a:off x="6777989" y="3284756"/>
            <a:ext cx="3153089" cy="435430"/>
          </a:xfrm>
          <a:prstGeom prst="rect">
            <a:avLst/>
          </a:prstGeom>
          <a:solidFill>
            <a:srgbClr val="FFD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Ahmed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4746760-4DB2-BE4A-A990-1CD53BCF3078}"/>
              </a:ext>
            </a:extLst>
          </p:cNvPr>
          <p:cNvSpPr/>
          <p:nvPr/>
        </p:nvSpPr>
        <p:spPr>
          <a:xfrm>
            <a:off x="6777988" y="1974382"/>
            <a:ext cx="4713211" cy="345176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Alta" pitchFamily="2" charset="77"/>
              </a:rPr>
              <a:t>Ruth</a:t>
            </a:r>
          </a:p>
        </p:txBody>
      </p:sp>
    </p:spTree>
    <p:extLst>
      <p:ext uri="{BB962C8B-B14F-4D97-AF65-F5344CB8AC3E}">
        <p14:creationId xmlns:p14="http://schemas.microsoft.com/office/powerpoint/2010/main" val="1547764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D0AE0451-DC99-2F40-BE8E-1F7C6A5323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55116"/>
            <a:ext cx="5040086" cy="252004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E163D1E-BF1C-E54D-87A8-AC7C82DEE8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360157"/>
            <a:ext cx="5040086" cy="25200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FDD1C78-7056-5B4F-A6F7-BEAE8113F3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3741505"/>
            <a:ext cx="5040086" cy="2520043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17F6FBD-2C3B-E84E-A3BE-6263ECA13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3A0C11E-F2EC-C545-93A2-22EEBBAA3CD9}"/>
              </a:ext>
            </a:extLst>
          </p:cNvPr>
          <p:cNvSpPr/>
          <p:nvPr/>
        </p:nvSpPr>
        <p:spPr>
          <a:xfrm>
            <a:off x="892629" y="2815771"/>
            <a:ext cx="1596571" cy="435430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23C7BFB-F0B3-FD44-9E03-83B433BE9773}"/>
              </a:ext>
            </a:extLst>
          </p:cNvPr>
          <p:cNvSpPr/>
          <p:nvPr/>
        </p:nvSpPr>
        <p:spPr>
          <a:xfrm>
            <a:off x="892629" y="4405086"/>
            <a:ext cx="1596571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A9C5FF7-59DF-8445-888D-EB9F8F0FB1D0}"/>
              </a:ext>
            </a:extLst>
          </p:cNvPr>
          <p:cNvSpPr/>
          <p:nvPr/>
        </p:nvSpPr>
        <p:spPr>
          <a:xfrm>
            <a:off x="6720115" y="4210730"/>
            <a:ext cx="1596571" cy="435430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6149D744-EB9D-A942-849D-9FE47503DA99}"/>
              </a:ext>
            </a:extLst>
          </p:cNvPr>
          <p:cNvSpPr/>
          <p:nvPr/>
        </p:nvSpPr>
        <p:spPr>
          <a:xfrm>
            <a:off x="6720115" y="2900356"/>
            <a:ext cx="2365828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5FA185E-F7BF-BB44-897F-FA5D0E9020AA}"/>
              </a:ext>
            </a:extLst>
          </p:cNvPr>
          <p:cNvSpPr/>
          <p:nvPr/>
        </p:nvSpPr>
        <p:spPr>
          <a:xfrm>
            <a:off x="892629" y="2700338"/>
            <a:ext cx="1596571" cy="55086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9431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Three friends are drawing rectangles.</a:t>
            </a:r>
            <a:br>
              <a:rPr lang="en-GB" sz="2200" dirty="0"/>
            </a:br>
            <a:r>
              <a:rPr lang="en-GB" sz="2200" dirty="0"/>
              <a:t>Ruth’s rectangle is 12 cm wide. </a:t>
            </a:r>
            <a:br>
              <a:rPr lang="en-GB" sz="2200" dirty="0"/>
            </a:br>
            <a:r>
              <a:rPr lang="en-GB" sz="2200" dirty="0"/>
              <a:t>Ahmed’s rectangle is 8 cm wide.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Jamal says, “My rectangle has a width that is greater than Ahmed’s rectangle, but not as long as Ruth’s rectangle.”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Jamal’s rectangle’s width could be 9 cm, 10 cm or 11 cm long.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583DA28C-62C0-144B-9F59-872AD5F4C0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2815531"/>
            <a:ext cx="5040086" cy="2520043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="" xmlns:a16="http://schemas.microsoft.com/office/drawing/2014/main" id="{60EA802C-CB14-8742-BC86-89F9903186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1420572"/>
            <a:ext cx="5040086" cy="25200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C505303F-E395-D344-A372-61FCE9234B95}"/>
              </a:ext>
            </a:extLst>
          </p:cNvPr>
          <p:cNvSpPr/>
          <p:nvPr/>
        </p:nvSpPr>
        <p:spPr>
          <a:xfrm>
            <a:off x="6777989" y="3284756"/>
            <a:ext cx="3153089" cy="435430"/>
          </a:xfrm>
          <a:prstGeom prst="rect">
            <a:avLst/>
          </a:prstGeom>
          <a:solidFill>
            <a:srgbClr val="FFD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</a:rPr>
              <a:t>Ahmed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4746760-4DB2-BE4A-A990-1CD53BCF3078}"/>
              </a:ext>
            </a:extLst>
          </p:cNvPr>
          <p:cNvSpPr/>
          <p:nvPr/>
        </p:nvSpPr>
        <p:spPr>
          <a:xfrm>
            <a:off x="6777988" y="1974382"/>
            <a:ext cx="4713211" cy="345176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Alta" pitchFamily="2" charset="77"/>
              </a:rPr>
              <a:t>Ruth</a:t>
            </a:r>
          </a:p>
        </p:txBody>
      </p:sp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="" xmlns:a16="http://schemas.microsoft.com/office/drawing/2014/main" id="{3BC601B6-B605-C54E-9037-EE3E320EF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60" y="4210490"/>
            <a:ext cx="5040086" cy="252004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C7568C9-BC75-AD42-989A-9BDA8AA1D30B}"/>
              </a:ext>
            </a:extLst>
          </p:cNvPr>
          <p:cNvSpPr/>
          <p:nvPr/>
        </p:nvSpPr>
        <p:spPr>
          <a:xfrm>
            <a:off x="6777989" y="4679715"/>
            <a:ext cx="3928593" cy="435430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DyslexicAlta" pitchFamily="2" charset="77"/>
              </a:rPr>
              <a:t>Jamal</a:t>
            </a:r>
          </a:p>
        </p:txBody>
      </p:sp>
    </p:spTree>
    <p:extLst>
      <p:ext uri="{BB962C8B-B14F-4D97-AF65-F5344CB8AC3E}">
        <p14:creationId xmlns:p14="http://schemas.microsoft.com/office/powerpoint/2010/main" val="1954119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/>
              <a:t>To be able to measure length using standard units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45781" y="2396994"/>
            <a:ext cx="338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The rectangle’s width is 8 cm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29D1F57-45D9-3046-AB90-A6DB2ECEA4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7D1874-D664-4D43-8597-12A7FC302FB6}"/>
              </a:ext>
            </a:extLst>
          </p:cNvPr>
          <p:cNvSpPr/>
          <p:nvPr/>
        </p:nvSpPr>
        <p:spPr>
          <a:xfrm>
            <a:off x="7120278" y="2895031"/>
            <a:ext cx="2736954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71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/>
              <a:t>To be able to measure length using standard units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</a:t>
            </a: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has started measuring from 1 cm instead of 0 cm. The correct measurement (as shown by the red rectangle) is 7 cm.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45781" y="2396994"/>
            <a:ext cx="338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000" dirty="0">
                <a:solidFill>
                  <a:srgbClr val="3273DC"/>
                </a:solidFill>
                <a:latin typeface="OpenDyslexicAlta" pitchFamily="2" charset="77"/>
              </a:rPr>
              <a:t>The rectangle’s width is 8 cm long.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29D1F57-45D9-3046-AB90-A6DB2ECEA4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7D1874-D664-4D43-8597-12A7FC302FB6}"/>
              </a:ext>
            </a:extLst>
          </p:cNvPr>
          <p:cNvSpPr/>
          <p:nvPr/>
        </p:nvSpPr>
        <p:spPr>
          <a:xfrm>
            <a:off x="7120278" y="2895031"/>
            <a:ext cx="2736954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4715CE7-0F43-D447-A8BB-F7C42EF0C3AF}"/>
              </a:ext>
            </a:extLst>
          </p:cNvPr>
          <p:cNvSpPr/>
          <p:nvPr/>
        </p:nvSpPr>
        <p:spPr>
          <a:xfrm>
            <a:off x="6722006" y="2896116"/>
            <a:ext cx="2736954" cy="345176"/>
          </a:xfrm>
          <a:prstGeom prst="rect">
            <a:avLst/>
          </a:prstGeom>
          <a:solidFill>
            <a:srgbClr val="FF3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023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a using series of equal non-standard units, like cubes, hands and straws, to measure length and height using cm </a:t>
            </a:r>
            <a:r>
              <a:rPr lang="en-GB" sz="2200" dirty="0" err="1"/>
              <a:t>units,and</a:t>
            </a:r>
            <a:r>
              <a:rPr lang="en-GB" sz="2200" dirty="0"/>
              <a:t> </a:t>
            </a:r>
            <a:r>
              <a:rPr lang="en-GB" sz="2200" b="1" dirty="0"/>
              <a:t>measuring from zero on a ruler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using series of equal non-standard units, like cubes, hands and straws, to measure length and height using cm units, and </a:t>
            </a:r>
            <a:r>
              <a:rPr lang="en-GB" sz="2200" b="1" dirty="0"/>
              <a:t>measuring from zero on a ruler 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1 – Spring Block 3 – Length and Height – Lesson 3 – To be able to measure length using standard units</a:t>
            </a:r>
          </a:p>
        </p:txBody>
      </p:sp>
    </p:spTree>
    <p:extLst>
      <p:ext uri="{BB962C8B-B14F-4D97-AF65-F5344CB8AC3E}">
        <p14:creationId xmlns:p14="http://schemas.microsoft.com/office/powerpoint/2010/main" val="2098230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blue rectangle doesn’t belong as its width is 6 cm long. Whereas, the other rectangles each </a:t>
            </a:r>
            <a:r>
              <a:rPr lang="en-GB" sz="2200">
                <a:solidFill>
                  <a:srgbClr val="FF3860"/>
                </a:solidFill>
              </a:rPr>
              <a:t>have widths </a:t>
            </a:r>
            <a:r>
              <a:rPr lang="en-GB" sz="2200" dirty="0">
                <a:solidFill>
                  <a:srgbClr val="FF3860"/>
                </a:solidFill>
              </a:rPr>
              <a:t>of 4 cm.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D0AE0451-DC99-2F40-BE8E-1F7C6A5323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55116"/>
            <a:ext cx="5040086" cy="252004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E163D1E-BF1C-E54D-87A8-AC7C82DEE8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360157"/>
            <a:ext cx="5040086" cy="25200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FDD1C78-7056-5B4F-A6F7-BEAE8113F3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3741505"/>
            <a:ext cx="5040086" cy="2520043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17F6FBD-2C3B-E84E-A3BE-6263ECA13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3A0C11E-F2EC-C545-93A2-22EEBBAA3CD9}"/>
              </a:ext>
            </a:extLst>
          </p:cNvPr>
          <p:cNvSpPr/>
          <p:nvPr/>
        </p:nvSpPr>
        <p:spPr>
          <a:xfrm>
            <a:off x="892629" y="2700338"/>
            <a:ext cx="1596571" cy="55086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23C7BFB-F0B3-FD44-9E03-83B433BE9773}"/>
              </a:ext>
            </a:extLst>
          </p:cNvPr>
          <p:cNvSpPr/>
          <p:nvPr/>
        </p:nvSpPr>
        <p:spPr>
          <a:xfrm>
            <a:off x="892629" y="4405086"/>
            <a:ext cx="1596571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A9C5FF7-59DF-8445-888D-EB9F8F0FB1D0}"/>
              </a:ext>
            </a:extLst>
          </p:cNvPr>
          <p:cNvSpPr/>
          <p:nvPr/>
        </p:nvSpPr>
        <p:spPr>
          <a:xfrm>
            <a:off x="6720115" y="4210730"/>
            <a:ext cx="1596571" cy="435430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40B844D0-B9BC-B94C-B98B-1C63B15F3C0D}"/>
              </a:ext>
            </a:extLst>
          </p:cNvPr>
          <p:cNvSpPr/>
          <p:nvPr/>
        </p:nvSpPr>
        <p:spPr>
          <a:xfrm>
            <a:off x="6720115" y="2900356"/>
            <a:ext cx="2365828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31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3711990-3F86-7F48-8B57-B7418ADB8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eraser?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A0EC3F9-B37E-EB4B-B6C0-DD00CA72D015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43381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3711990-3F86-7F48-8B57-B7418ADB8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F68D47D0-C769-3649-8EF9-A0E6DEE37CB8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eraser?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3554730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7143765-95DB-7A45-AE59-38623E03E39D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594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C8F8B00-2E7C-C246-91BC-E5935B283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eraser?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09EDA6B-5581-F646-9A8F-9622CAE005AA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55533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8BEC55E-6701-8B47-AA2F-971F1141B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F68D47D0-C769-3649-8EF9-A0E6DEE37CB8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eraser?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eraser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2611302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B430701-3646-384B-B99B-ECEFCA425D1A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970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AC3F217-D6E8-4D43-A835-30E1E1BC3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standard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08128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8647</TotalTime>
  <Words>1422</Words>
  <Application>Microsoft Office PowerPoint</Application>
  <PresentationFormat>Custom</PresentationFormat>
  <Paragraphs>313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OpenDyslexicAlta</vt:lpstr>
      <vt:lpstr>Muli</vt:lpstr>
      <vt:lpstr>Wingdings</vt:lpstr>
      <vt:lpstr>Cambria Math</vt:lpstr>
      <vt:lpstr>Calibri</vt:lpstr>
      <vt:lpstr>Lato Light</vt:lpstr>
      <vt:lpstr>Lato</vt:lpstr>
      <vt:lpstr>Office Theme</vt:lpstr>
      <vt:lpstr>PowerPoint Presentation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  <vt:lpstr>To be able to measure length using standard units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326</cp:revision>
  <cp:lastPrinted>2019-06-17T16:19:05Z</cp:lastPrinted>
  <dcterms:created xsi:type="dcterms:W3CDTF">2018-08-06T08:16:18Z</dcterms:created>
  <dcterms:modified xsi:type="dcterms:W3CDTF">2021-01-07T11:49:46Z</dcterms:modified>
</cp:coreProperties>
</file>